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3" r:id="rId3"/>
    <p:sldId id="265" r:id="rId4"/>
    <p:sldId id="264" r:id="rId5"/>
    <p:sldId id="266" r:id="rId6"/>
    <p:sldId id="257" r:id="rId7"/>
    <p:sldId id="259" r:id="rId8"/>
    <p:sldId id="262" r:id="rId9"/>
    <p:sldId id="260" r:id="rId10"/>
    <p:sldId id="273" r:id="rId11"/>
    <p:sldId id="267" r:id="rId12"/>
    <p:sldId id="270" r:id="rId13"/>
    <p:sldId id="269" r:id="rId14"/>
    <p:sldId id="271" r:id="rId15"/>
    <p:sldId id="272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738DC-3A58-4DAE-A470-BA22F38A465E}" v="1960" dt="2021-11-28T18:45:04.496"/>
    <p1510:client id="{B84456DA-8817-457B-BB47-6F1A4861D525}" v="227" dt="2021-11-29T18:26:13.614"/>
    <p1510:client id="{C783EDED-4732-2B62-EDAE-2359FFFBC57A}" v="861" dt="2021-11-28T19:53:34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5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75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0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0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9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8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1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6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5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0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5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brad060@uottawa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26" Type="http://schemas.openxmlformats.org/officeDocument/2006/relationships/image" Target="../media/image29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26" Type="http://schemas.openxmlformats.org/officeDocument/2006/relationships/image" Target="../media/image29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26" Type="http://schemas.openxmlformats.org/officeDocument/2006/relationships/image" Target="../media/image29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vidvan.com/tutorials/hand-gesture-recognition-tensorflow-opencv/" TargetMode="External"/><Relationship Id="rId2" Type="http://schemas.openxmlformats.org/officeDocument/2006/relationships/hyperlink" Target="https://www.tensorflow.org/tutorials/images/classif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vidvan.com/tutorials/hand-gesture-recognition-tensorflow-opencv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CSI 4133 Final Presentation</a:t>
            </a:r>
            <a:endParaRPr lang="en-US" b="1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2063"/>
            <a:ext cx="9144000" cy="24642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Aiden Stevenson Bradwell</a:t>
            </a:r>
          </a:p>
          <a:p>
            <a:r>
              <a:rPr lang="en-US">
                <a:ea typeface="+mn-lt"/>
                <a:cs typeface="+mn-lt"/>
              </a:rPr>
              <a:t>November 28th, 2021</a:t>
            </a:r>
          </a:p>
          <a:p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300064655 || </a:t>
            </a:r>
            <a:r>
              <a:rPr lang="en-US" dirty="0">
                <a:cs typeface="Calibri"/>
                <a:hlinkClick r:id="rId2"/>
              </a:rPr>
              <a:t>abrad060@uottawa.ca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University of Ottawa, Ottawa, Ontario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D4BD-259D-4B50-A724-5487F0689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Run-time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CFB9B-95E1-47EF-9170-9D01C261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87" y="1848043"/>
            <a:ext cx="8186416" cy="43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72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7A82-EDA0-4CC1-AAF2-E583578B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2438D-5EF0-4401-84D3-2331AF7E6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82163" cy="19477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Correctly identified all 4 numbers </a:t>
            </a:r>
            <a:endParaRPr lang="en-US" b="1" dirty="0"/>
          </a:p>
          <a:p>
            <a:pPr lvl="1">
              <a:spcAft>
                <a:spcPts val="0"/>
              </a:spcAft>
            </a:pPr>
            <a:r>
              <a:rPr lang="en-US" b="1" dirty="0"/>
              <a:t>1294/1324 (97.734%)</a:t>
            </a:r>
          </a:p>
          <a:p>
            <a:pPr lvl="1">
              <a:spcAft>
                <a:spcPts val="0"/>
              </a:spcAft>
            </a:pPr>
            <a:endParaRPr lang="en-US" b="1" dirty="0"/>
          </a:p>
          <a:p>
            <a:pPr marL="285750" indent="-285750">
              <a:buFont typeface="Corbel"/>
            </a:pPr>
            <a:r>
              <a:rPr lang="en-US" sz="2000" dirty="0">
                <a:ea typeface="+mn-lt"/>
                <a:cs typeface="+mn-lt"/>
              </a:rPr>
              <a:t>Correctly identified all 4 non-corrupted numbers </a:t>
            </a:r>
          </a:p>
          <a:p>
            <a:pPr marL="742950" lvl="1" indent="-285750">
              <a:spcAft>
                <a:spcPts val="0"/>
              </a:spcAft>
              <a:buFont typeface="Corbel"/>
            </a:pPr>
            <a:r>
              <a:rPr lang="en-US" b="1" dirty="0">
                <a:ea typeface="+mn-lt"/>
                <a:cs typeface="+mn-lt"/>
              </a:rPr>
              <a:t>1300/1324 (98.187%)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Aft>
                <a:spcPts val="0"/>
              </a:spcAft>
              <a:buFont typeface="Corbel"/>
            </a:pPr>
            <a:endParaRPr lang="en-US" dirty="0">
              <a:ea typeface="+mn-lt"/>
              <a:cs typeface="+mn-lt"/>
            </a:endParaRPr>
          </a:p>
          <a:p>
            <a:pPr marL="274320" lvl="1" indent="0">
              <a:spcAft>
                <a:spcPts val="0"/>
              </a:spcAft>
              <a:buNone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8DAC3-47E2-4597-9C71-ED518BB214DE}"/>
              </a:ext>
            </a:extLst>
          </p:cNvPr>
          <p:cNvSpPr txBox="1"/>
          <p:nvPr/>
        </p:nvSpPr>
        <p:spPr>
          <a:xfrm>
            <a:off x="1146717" y="4185424"/>
            <a:ext cx="10391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With the accuracy of the neural network, it appears that the error lies in incorrectly canny-edged images. </a:t>
            </a:r>
            <a:r>
              <a:rPr lang="en-US"/>
              <a:t>Different threshvalues or a blurring method may provide an increase in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07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081B-121D-4884-BD1B-FFA1D408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49350" y="282759"/>
            <a:ext cx="9875520" cy="1356360"/>
          </a:xfrm>
        </p:spPr>
        <p:txBody>
          <a:bodyPr/>
          <a:lstStyle/>
          <a:p>
            <a:r>
              <a:rPr lang="en-US" b="1" dirty="0"/>
              <a:t>Images of Difficulty</a:t>
            </a:r>
          </a:p>
        </p:txBody>
      </p:sp>
      <p:pic>
        <p:nvPicPr>
          <p:cNvPr id="5" name="Picture 4" descr="A body of water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565E00-7912-4EC3-9E78-E013F1139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94" y="1447809"/>
            <a:ext cx="1452437" cy="1067700"/>
          </a:xfrm>
          <a:prstGeom prst="rect">
            <a:avLst/>
          </a:prstGeom>
        </p:spPr>
      </p:pic>
      <p:pic>
        <p:nvPicPr>
          <p:cNvPr id="7" name="Picture 6" descr="A picture containing outdoor, tree, plant, wooded&#10;&#10;Description automatically generated">
            <a:extLst>
              <a:ext uri="{FF2B5EF4-FFF2-40B4-BE49-F238E27FC236}">
                <a16:creationId xmlns:a16="http://schemas.microsoft.com/office/drawing/2014/main" id="{F0B36DD2-44C2-4E4D-8315-661AF6F092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09" y="1441188"/>
            <a:ext cx="1480492" cy="1067700"/>
          </a:xfrm>
          <a:prstGeom prst="rect">
            <a:avLst/>
          </a:prstGeom>
        </p:spPr>
      </p:pic>
      <p:pic>
        <p:nvPicPr>
          <p:cNvPr id="9" name="Picture 8" descr="A picture containing tree, outdoor, bridge, traveling&#10;&#10;Description automatically generated">
            <a:extLst>
              <a:ext uri="{FF2B5EF4-FFF2-40B4-BE49-F238E27FC236}">
                <a16:creationId xmlns:a16="http://schemas.microsoft.com/office/drawing/2014/main" id="{CB0C3374-280A-451F-AAD6-B1912FF2C3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059" y="1447809"/>
            <a:ext cx="1480492" cy="1067700"/>
          </a:xfrm>
          <a:prstGeom prst="rect">
            <a:avLst/>
          </a:prstGeom>
        </p:spPr>
      </p:pic>
      <p:pic>
        <p:nvPicPr>
          <p:cNvPr id="11" name="Picture 10" descr="A landscape with trees and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CDB41729-7B87-4894-BB43-0D0C93C2A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85" y="1445123"/>
            <a:ext cx="1452437" cy="1067700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2625685-D814-473A-9F94-8969F372FF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28" y="1449149"/>
            <a:ext cx="1458591" cy="1067700"/>
          </a:xfrm>
          <a:prstGeom prst="rect">
            <a:avLst/>
          </a:prstGeom>
        </p:spPr>
      </p:pic>
      <p:pic>
        <p:nvPicPr>
          <p:cNvPr id="15" name="Picture 14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10DECA7B-4EF0-4DC6-B073-ED60B5D5ED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65" y="1441092"/>
            <a:ext cx="1458591" cy="1067700"/>
          </a:xfrm>
          <a:prstGeom prst="rect">
            <a:avLst/>
          </a:prstGeom>
        </p:spPr>
      </p:pic>
      <p:pic>
        <p:nvPicPr>
          <p:cNvPr id="17" name="Picture 16" descr="A picture containing tree, outdoor, bridge, traveling&#10;&#10;Description automatically generated">
            <a:extLst>
              <a:ext uri="{FF2B5EF4-FFF2-40B4-BE49-F238E27FC236}">
                <a16:creationId xmlns:a16="http://schemas.microsoft.com/office/drawing/2014/main" id="{CBF7E7D7-2A28-4014-8A31-674D6AE2C8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90" y="1445123"/>
            <a:ext cx="1480492" cy="1067700"/>
          </a:xfrm>
          <a:prstGeom prst="rect">
            <a:avLst/>
          </a:prstGeom>
        </p:spPr>
      </p:pic>
      <p:pic>
        <p:nvPicPr>
          <p:cNvPr id="19" name="Picture 18" descr="A picture containing tree, outdoor, bridge, traveling&#10;&#10;Description automatically generated">
            <a:extLst>
              <a:ext uri="{FF2B5EF4-FFF2-40B4-BE49-F238E27FC236}">
                <a16:creationId xmlns:a16="http://schemas.microsoft.com/office/drawing/2014/main" id="{5B6FE690-1F10-45AE-9467-94EE3AA69E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69" y="2512823"/>
            <a:ext cx="1788450" cy="1357056"/>
          </a:xfrm>
          <a:prstGeom prst="rect">
            <a:avLst/>
          </a:prstGeom>
        </p:spPr>
      </p:pic>
      <p:pic>
        <p:nvPicPr>
          <p:cNvPr id="21" name="Picture 20" descr="A picture containing text, grass, tree, outdoor&#10;&#10;Description automatically generated">
            <a:extLst>
              <a:ext uri="{FF2B5EF4-FFF2-40B4-BE49-F238E27FC236}">
                <a16:creationId xmlns:a16="http://schemas.microsoft.com/office/drawing/2014/main" id="{52BE7F58-E4D5-435C-AE3D-CDE6E795A3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53" y="2504761"/>
            <a:ext cx="1820886" cy="1357056"/>
          </a:xfrm>
          <a:prstGeom prst="rect">
            <a:avLst/>
          </a:prstGeom>
        </p:spPr>
      </p:pic>
      <p:pic>
        <p:nvPicPr>
          <p:cNvPr id="23" name="Picture 22" descr="A body of water with trees in the background&#10;&#10;Description automatically generated">
            <a:extLst>
              <a:ext uri="{FF2B5EF4-FFF2-40B4-BE49-F238E27FC236}">
                <a16:creationId xmlns:a16="http://schemas.microsoft.com/office/drawing/2014/main" id="{F5176178-9A8F-4535-9EF9-BC47279E63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41" y="5218884"/>
            <a:ext cx="1820886" cy="1381671"/>
          </a:xfrm>
          <a:prstGeom prst="rect">
            <a:avLst/>
          </a:prstGeom>
        </p:spPr>
      </p:pic>
      <p:pic>
        <p:nvPicPr>
          <p:cNvPr id="25" name="Picture 24" descr="A body of water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6F1A22E6-977E-4697-82E9-AEBC5EF871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68" y="5218883"/>
            <a:ext cx="1813203" cy="1381671"/>
          </a:xfrm>
          <a:prstGeom prst="rect">
            <a:avLst/>
          </a:prstGeom>
        </p:spPr>
      </p:pic>
      <p:pic>
        <p:nvPicPr>
          <p:cNvPr id="27" name="Picture 26" descr="A picture containing tree, plant, conifer, lush&#10;&#10;Description automatically generated">
            <a:extLst>
              <a:ext uri="{FF2B5EF4-FFF2-40B4-BE49-F238E27FC236}">
                <a16:creationId xmlns:a16="http://schemas.microsoft.com/office/drawing/2014/main" id="{38E92A19-E9CC-4D30-9388-B9B14775C05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72" y="5218883"/>
            <a:ext cx="1848226" cy="1381671"/>
          </a:xfrm>
          <a:prstGeom prst="rect">
            <a:avLst/>
          </a:prstGeom>
        </p:spPr>
      </p:pic>
      <p:pic>
        <p:nvPicPr>
          <p:cNvPr id="37" name="Picture 36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56C75D64-AF46-4640-9BDC-89BDECF2373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5" y="3861822"/>
            <a:ext cx="1913866" cy="1357057"/>
          </a:xfrm>
          <a:prstGeom prst="rect">
            <a:avLst/>
          </a:prstGeom>
        </p:spPr>
      </p:pic>
      <p:pic>
        <p:nvPicPr>
          <p:cNvPr id="39" name="Picture 38" descr="A picture containing sky, outdoor, person, mountain&#10;&#10;Description automatically generated">
            <a:extLst>
              <a:ext uri="{FF2B5EF4-FFF2-40B4-BE49-F238E27FC236}">
                <a16:creationId xmlns:a16="http://schemas.microsoft.com/office/drawing/2014/main" id="{247FA971-1EF4-45F9-9880-ADC13A7804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5" y="5218884"/>
            <a:ext cx="1820886" cy="1381671"/>
          </a:xfrm>
          <a:prstGeom prst="rect">
            <a:avLst/>
          </a:prstGeom>
        </p:spPr>
      </p:pic>
      <p:pic>
        <p:nvPicPr>
          <p:cNvPr id="41" name="Picture 40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4389162F-890A-46D6-82FE-A0188C96437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37" y="3861822"/>
            <a:ext cx="1815300" cy="1357057"/>
          </a:xfrm>
          <a:prstGeom prst="rect">
            <a:avLst/>
          </a:prstGeom>
        </p:spPr>
      </p:pic>
      <p:pic>
        <p:nvPicPr>
          <p:cNvPr id="43" name="Picture 42" descr="A picture containing tree, outdoor, path, forest&#10;&#10;Description automatically generated">
            <a:extLst>
              <a:ext uri="{FF2B5EF4-FFF2-40B4-BE49-F238E27FC236}">
                <a16:creationId xmlns:a16="http://schemas.microsoft.com/office/drawing/2014/main" id="{69A2DC80-42AB-4C16-A2A6-BA27EB7DFC1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07" y="3861822"/>
            <a:ext cx="1815300" cy="1357057"/>
          </a:xfrm>
          <a:prstGeom prst="rect">
            <a:avLst/>
          </a:prstGeom>
        </p:spPr>
      </p:pic>
      <p:pic>
        <p:nvPicPr>
          <p:cNvPr id="45" name="Picture 44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4C16C450-4E52-4D5B-9438-350FC23D2AB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19" y="3861824"/>
            <a:ext cx="1788449" cy="1357057"/>
          </a:xfrm>
          <a:prstGeom prst="rect">
            <a:avLst/>
          </a:prstGeom>
        </p:spPr>
      </p:pic>
      <p:pic>
        <p:nvPicPr>
          <p:cNvPr id="47" name="Picture 46" descr="A person standing next to 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08383F0-4430-4281-86D8-00088F18586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66" y="3861824"/>
            <a:ext cx="1815300" cy="1357057"/>
          </a:xfrm>
          <a:prstGeom prst="rect">
            <a:avLst/>
          </a:prstGeom>
        </p:spPr>
      </p:pic>
      <p:pic>
        <p:nvPicPr>
          <p:cNvPr id="49" name="Picture 48" descr="A field of flowers&#10;&#10;Description automatically generated with low confidence">
            <a:extLst>
              <a:ext uri="{FF2B5EF4-FFF2-40B4-BE49-F238E27FC236}">
                <a16:creationId xmlns:a16="http://schemas.microsoft.com/office/drawing/2014/main" id="{F79586D9-6ED8-439B-BB5A-E8DBBA009ED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966" y="3861824"/>
            <a:ext cx="1815300" cy="1357057"/>
          </a:xfrm>
          <a:prstGeom prst="rect">
            <a:avLst/>
          </a:prstGeom>
        </p:spPr>
      </p:pic>
      <p:pic>
        <p:nvPicPr>
          <p:cNvPr id="51" name="Picture 50" descr="A picture containing tree, outdoor, plant, willow&#10;&#10;Description automatically generated">
            <a:extLst>
              <a:ext uri="{FF2B5EF4-FFF2-40B4-BE49-F238E27FC236}">
                <a16:creationId xmlns:a16="http://schemas.microsoft.com/office/drawing/2014/main" id="{EA290645-1B2A-423F-A6A1-3D530038A6A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8" y="5218882"/>
            <a:ext cx="1820886" cy="1381671"/>
          </a:xfrm>
          <a:prstGeom prst="rect">
            <a:avLst/>
          </a:prstGeom>
        </p:spPr>
      </p:pic>
      <p:pic>
        <p:nvPicPr>
          <p:cNvPr id="53" name="Picture 52" descr="A dirt road in a forest&#10;&#10;Description automatically generated with low confidence">
            <a:extLst>
              <a:ext uri="{FF2B5EF4-FFF2-40B4-BE49-F238E27FC236}">
                <a16:creationId xmlns:a16="http://schemas.microsoft.com/office/drawing/2014/main" id="{5E0E4667-B151-4B7A-888E-FD0A85692A4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68" y="5218879"/>
            <a:ext cx="1820886" cy="1381671"/>
          </a:xfrm>
          <a:prstGeom prst="rect">
            <a:avLst/>
          </a:prstGeom>
        </p:spPr>
      </p:pic>
      <p:pic>
        <p:nvPicPr>
          <p:cNvPr id="29" name="Picture 28" descr="A picture containing outdoor, tree, plant, willow&#10;&#10;Description automatically generated">
            <a:extLst>
              <a:ext uri="{FF2B5EF4-FFF2-40B4-BE49-F238E27FC236}">
                <a16:creationId xmlns:a16="http://schemas.microsoft.com/office/drawing/2014/main" id="{64FE3C16-366C-46A3-8D5A-8214F980131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8" y="2504760"/>
            <a:ext cx="1929496" cy="1357057"/>
          </a:xfrm>
          <a:prstGeom prst="rect">
            <a:avLst/>
          </a:prstGeom>
        </p:spPr>
      </p:pic>
      <p:pic>
        <p:nvPicPr>
          <p:cNvPr id="31" name="Picture 30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43DFCE31-4195-40A9-8569-DA883C776E4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97" y="2507448"/>
            <a:ext cx="1788449" cy="1357057"/>
          </a:xfrm>
          <a:prstGeom prst="rect">
            <a:avLst/>
          </a:prstGeom>
        </p:spPr>
      </p:pic>
      <p:pic>
        <p:nvPicPr>
          <p:cNvPr id="33" name="Picture 32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9E28B853-811A-44B6-89F6-19958A1386C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42" y="2504762"/>
            <a:ext cx="1788449" cy="1357057"/>
          </a:xfrm>
          <a:prstGeom prst="rect">
            <a:avLst/>
          </a:prstGeom>
        </p:spPr>
      </p:pic>
      <p:pic>
        <p:nvPicPr>
          <p:cNvPr id="35" name="Picture 34" descr="A picture containing outdoor, tree, plant&#10;&#10;Description automatically generated">
            <a:extLst>
              <a:ext uri="{FF2B5EF4-FFF2-40B4-BE49-F238E27FC236}">
                <a16:creationId xmlns:a16="http://schemas.microsoft.com/office/drawing/2014/main" id="{5E96B75C-CA3F-477F-B005-BB0D67E81F2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06" y="2510135"/>
            <a:ext cx="1815300" cy="13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081B-121D-4884-BD1B-FFA1D408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49350" y="282759"/>
            <a:ext cx="9875520" cy="1356360"/>
          </a:xfrm>
        </p:spPr>
        <p:txBody>
          <a:bodyPr/>
          <a:lstStyle/>
          <a:p>
            <a:r>
              <a:rPr lang="en-US" b="1" dirty="0"/>
              <a:t>Images of Difficulty</a:t>
            </a:r>
          </a:p>
        </p:txBody>
      </p:sp>
      <p:pic>
        <p:nvPicPr>
          <p:cNvPr id="5" name="Picture 4" descr="A body of water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565E00-7912-4EC3-9E78-E013F1139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94" y="1447809"/>
            <a:ext cx="1452437" cy="1067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picture containing outdoor, tree, plant, wooded&#10;&#10;Description automatically generated">
            <a:extLst>
              <a:ext uri="{FF2B5EF4-FFF2-40B4-BE49-F238E27FC236}">
                <a16:creationId xmlns:a16="http://schemas.microsoft.com/office/drawing/2014/main" id="{F0B36DD2-44C2-4E4D-8315-661AF6F092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09" y="1441188"/>
            <a:ext cx="1480492" cy="1067700"/>
          </a:xfrm>
          <a:prstGeom prst="rect">
            <a:avLst/>
          </a:prstGeom>
        </p:spPr>
      </p:pic>
      <p:pic>
        <p:nvPicPr>
          <p:cNvPr id="9" name="Picture 8" descr="A picture containing tree, outdoor, bridge, traveling&#10;&#10;Description automatically generated">
            <a:extLst>
              <a:ext uri="{FF2B5EF4-FFF2-40B4-BE49-F238E27FC236}">
                <a16:creationId xmlns:a16="http://schemas.microsoft.com/office/drawing/2014/main" id="{CB0C3374-280A-451F-AAD6-B1912FF2C3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059" y="1447809"/>
            <a:ext cx="1480492" cy="1067700"/>
          </a:xfrm>
          <a:prstGeom prst="rect">
            <a:avLst/>
          </a:prstGeom>
        </p:spPr>
      </p:pic>
      <p:pic>
        <p:nvPicPr>
          <p:cNvPr id="11" name="Picture 10" descr="A landscape with trees and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CDB41729-7B87-4894-BB43-0D0C93C2A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85" y="1445123"/>
            <a:ext cx="1452437" cy="1067700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2625685-D814-473A-9F94-8969F372FF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28" y="1449149"/>
            <a:ext cx="1458591" cy="1067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10DECA7B-4EF0-4DC6-B073-ED60B5D5ED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65" y="1441092"/>
            <a:ext cx="1458591" cy="1067700"/>
          </a:xfrm>
          <a:prstGeom prst="rect">
            <a:avLst/>
          </a:prstGeom>
        </p:spPr>
      </p:pic>
      <p:pic>
        <p:nvPicPr>
          <p:cNvPr id="17" name="Picture 16" descr="A picture containing tree, outdoor, bridge, traveling&#10;&#10;Description automatically generated">
            <a:extLst>
              <a:ext uri="{FF2B5EF4-FFF2-40B4-BE49-F238E27FC236}">
                <a16:creationId xmlns:a16="http://schemas.microsoft.com/office/drawing/2014/main" id="{CBF7E7D7-2A28-4014-8A31-674D6AE2C8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90" y="1445123"/>
            <a:ext cx="1480492" cy="1067700"/>
          </a:xfrm>
          <a:prstGeom prst="rect">
            <a:avLst/>
          </a:prstGeom>
        </p:spPr>
      </p:pic>
      <p:pic>
        <p:nvPicPr>
          <p:cNvPr id="19" name="Picture 18" descr="A picture containing tree, outdoor, bridge, traveling&#10;&#10;Description automatically generated">
            <a:extLst>
              <a:ext uri="{FF2B5EF4-FFF2-40B4-BE49-F238E27FC236}">
                <a16:creationId xmlns:a16="http://schemas.microsoft.com/office/drawing/2014/main" id="{5B6FE690-1F10-45AE-9467-94EE3AA69E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69" y="2512823"/>
            <a:ext cx="1788450" cy="1357056"/>
          </a:xfrm>
          <a:prstGeom prst="rect">
            <a:avLst/>
          </a:prstGeom>
        </p:spPr>
      </p:pic>
      <p:pic>
        <p:nvPicPr>
          <p:cNvPr id="21" name="Picture 20" descr="A picture containing text, grass, tree, outdoor&#10;&#10;Description automatically generated">
            <a:extLst>
              <a:ext uri="{FF2B5EF4-FFF2-40B4-BE49-F238E27FC236}">
                <a16:creationId xmlns:a16="http://schemas.microsoft.com/office/drawing/2014/main" id="{52BE7F58-E4D5-435C-AE3D-CDE6E795A3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53" y="2504761"/>
            <a:ext cx="1820886" cy="1357056"/>
          </a:xfrm>
          <a:prstGeom prst="rect">
            <a:avLst/>
          </a:prstGeom>
        </p:spPr>
      </p:pic>
      <p:pic>
        <p:nvPicPr>
          <p:cNvPr id="23" name="Picture 22" descr="A body of water with trees in the background&#10;&#10;Description automatically generated">
            <a:extLst>
              <a:ext uri="{FF2B5EF4-FFF2-40B4-BE49-F238E27FC236}">
                <a16:creationId xmlns:a16="http://schemas.microsoft.com/office/drawing/2014/main" id="{F5176178-9A8F-4535-9EF9-BC47279E63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41" y="5218884"/>
            <a:ext cx="1820886" cy="13816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 descr="A body of water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6F1A22E6-977E-4697-82E9-AEBC5EF871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68" y="5218883"/>
            <a:ext cx="1813203" cy="13816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7" name="Picture 26" descr="A picture containing tree, plant, conifer, lush&#10;&#10;Description automatically generated">
            <a:extLst>
              <a:ext uri="{FF2B5EF4-FFF2-40B4-BE49-F238E27FC236}">
                <a16:creationId xmlns:a16="http://schemas.microsoft.com/office/drawing/2014/main" id="{38E92A19-E9CC-4D30-9388-B9B14775C05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72" y="5218883"/>
            <a:ext cx="1848226" cy="1381671"/>
          </a:xfrm>
          <a:prstGeom prst="rect">
            <a:avLst/>
          </a:prstGeom>
        </p:spPr>
      </p:pic>
      <p:pic>
        <p:nvPicPr>
          <p:cNvPr id="37" name="Picture 36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56C75D64-AF46-4640-9BDC-89BDECF2373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5" y="3861822"/>
            <a:ext cx="1913866" cy="1357057"/>
          </a:xfrm>
          <a:prstGeom prst="rect">
            <a:avLst/>
          </a:prstGeom>
        </p:spPr>
      </p:pic>
      <p:pic>
        <p:nvPicPr>
          <p:cNvPr id="39" name="Picture 38" descr="A picture containing sky, outdoor, person, mountain&#10;&#10;Description automatically generated">
            <a:extLst>
              <a:ext uri="{FF2B5EF4-FFF2-40B4-BE49-F238E27FC236}">
                <a16:creationId xmlns:a16="http://schemas.microsoft.com/office/drawing/2014/main" id="{247FA971-1EF4-45F9-9880-ADC13A7804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5" y="5218884"/>
            <a:ext cx="1820886" cy="1381671"/>
          </a:xfrm>
          <a:prstGeom prst="rect">
            <a:avLst/>
          </a:prstGeom>
        </p:spPr>
      </p:pic>
      <p:pic>
        <p:nvPicPr>
          <p:cNvPr id="41" name="Picture 40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4389162F-890A-46D6-82FE-A0188C96437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37" y="3861822"/>
            <a:ext cx="1815300" cy="1357057"/>
          </a:xfrm>
          <a:prstGeom prst="rect">
            <a:avLst/>
          </a:prstGeom>
        </p:spPr>
      </p:pic>
      <p:pic>
        <p:nvPicPr>
          <p:cNvPr id="43" name="Picture 42" descr="A picture containing tree, outdoor, path, forest&#10;&#10;Description automatically generated">
            <a:extLst>
              <a:ext uri="{FF2B5EF4-FFF2-40B4-BE49-F238E27FC236}">
                <a16:creationId xmlns:a16="http://schemas.microsoft.com/office/drawing/2014/main" id="{69A2DC80-42AB-4C16-A2A6-BA27EB7DFC1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07" y="3861822"/>
            <a:ext cx="1815300" cy="1357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5" name="Picture 44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4C16C450-4E52-4D5B-9438-350FC23D2AB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19" y="3861824"/>
            <a:ext cx="1788449" cy="1357057"/>
          </a:xfrm>
          <a:prstGeom prst="rect">
            <a:avLst/>
          </a:prstGeom>
        </p:spPr>
      </p:pic>
      <p:pic>
        <p:nvPicPr>
          <p:cNvPr id="47" name="Picture 46" descr="A person standing next to 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08383F0-4430-4281-86D8-00088F18586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66" y="3861824"/>
            <a:ext cx="1815300" cy="1357057"/>
          </a:xfrm>
          <a:prstGeom prst="rect">
            <a:avLst/>
          </a:prstGeom>
        </p:spPr>
      </p:pic>
      <p:pic>
        <p:nvPicPr>
          <p:cNvPr id="49" name="Picture 48" descr="A field of flowers&#10;&#10;Description automatically generated with low confidence">
            <a:extLst>
              <a:ext uri="{FF2B5EF4-FFF2-40B4-BE49-F238E27FC236}">
                <a16:creationId xmlns:a16="http://schemas.microsoft.com/office/drawing/2014/main" id="{F79586D9-6ED8-439B-BB5A-E8DBBA009ED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966" y="3861824"/>
            <a:ext cx="1815300" cy="1357057"/>
          </a:xfrm>
          <a:prstGeom prst="rect">
            <a:avLst/>
          </a:prstGeom>
        </p:spPr>
      </p:pic>
      <p:pic>
        <p:nvPicPr>
          <p:cNvPr id="51" name="Picture 50" descr="A picture containing tree, outdoor, plant, willow&#10;&#10;Description automatically generated">
            <a:extLst>
              <a:ext uri="{FF2B5EF4-FFF2-40B4-BE49-F238E27FC236}">
                <a16:creationId xmlns:a16="http://schemas.microsoft.com/office/drawing/2014/main" id="{EA290645-1B2A-423F-A6A1-3D530038A6A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8" y="5218882"/>
            <a:ext cx="1820886" cy="1381671"/>
          </a:xfrm>
          <a:prstGeom prst="rect">
            <a:avLst/>
          </a:prstGeom>
        </p:spPr>
      </p:pic>
      <p:pic>
        <p:nvPicPr>
          <p:cNvPr id="53" name="Picture 52" descr="A dirt road in a forest&#10;&#10;Description automatically generated with low confidence">
            <a:extLst>
              <a:ext uri="{FF2B5EF4-FFF2-40B4-BE49-F238E27FC236}">
                <a16:creationId xmlns:a16="http://schemas.microsoft.com/office/drawing/2014/main" id="{5E0E4667-B151-4B7A-888E-FD0A85692A4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68" y="5218879"/>
            <a:ext cx="1820886" cy="1381671"/>
          </a:xfrm>
          <a:prstGeom prst="rect">
            <a:avLst/>
          </a:prstGeom>
        </p:spPr>
      </p:pic>
      <p:pic>
        <p:nvPicPr>
          <p:cNvPr id="29" name="Picture 28" descr="A picture containing outdoor, tree, plant, willow&#10;&#10;Description automatically generated">
            <a:extLst>
              <a:ext uri="{FF2B5EF4-FFF2-40B4-BE49-F238E27FC236}">
                <a16:creationId xmlns:a16="http://schemas.microsoft.com/office/drawing/2014/main" id="{64FE3C16-366C-46A3-8D5A-8214F980131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8" y="2504760"/>
            <a:ext cx="1929496" cy="1357057"/>
          </a:xfrm>
          <a:prstGeom prst="rect">
            <a:avLst/>
          </a:prstGeom>
        </p:spPr>
      </p:pic>
      <p:pic>
        <p:nvPicPr>
          <p:cNvPr id="31" name="Picture 30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43DFCE31-4195-40A9-8569-DA883C776E4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97" y="2507448"/>
            <a:ext cx="1788449" cy="1357057"/>
          </a:xfrm>
          <a:prstGeom prst="rect">
            <a:avLst/>
          </a:prstGeom>
        </p:spPr>
      </p:pic>
      <p:pic>
        <p:nvPicPr>
          <p:cNvPr id="33" name="Picture 32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9E28B853-811A-44B6-89F6-19958A1386C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42" y="2504762"/>
            <a:ext cx="1788449" cy="1357057"/>
          </a:xfrm>
          <a:prstGeom prst="rect">
            <a:avLst/>
          </a:prstGeom>
        </p:spPr>
      </p:pic>
      <p:pic>
        <p:nvPicPr>
          <p:cNvPr id="35" name="Picture 34" descr="A picture containing outdoor, tree, plant&#10;&#10;Description automatically generated">
            <a:extLst>
              <a:ext uri="{FF2B5EF4-FFF2-40B4-BE49-F238E27FC236}">
                <a16:creationId xmlns:a16="http://schemas.microsoft.com/office/drawing/2014/main" id="{5E96B75C-CA3F-477F-B005-BB0D67E81F2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06" y="2510135"/>
            <a:ext cx="1815300" cy="13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3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081B-121D-4884-BD1B-FFA1D408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49350" y="282759"/>
            <a:ext cx="9875520" cy="1356360"/>
          </a:xfrm>
        </p:spPr>
        <p:txBody>
          <a:bodyPr/>
          <a:lstStyle/>
          <a:p>
            <a:r>
              <a:rPr lang="en-US" b="1" dirty="0"/>
              <a:t>Images of Difficulty</a:t>
            </a:r>
          </a:p>
        </p:txBody>
      </p:sp>
      <p:pic>
        <p:nvPicPr>
          <p:cNvPr id="5" name="Picture 4" descr="A body of water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565E00-7912-4EC3-9E78-E013F1139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94" y="1447809"/>
            <a:ext cx="1452437" cy="1067700"/>
          </a:xfrm>
          <a:prstGeom prst="rect">
            <a:avLst/>
          </a:prstGeom>
        </p:spPr>
      </p:pic>
      <p:pic>
        <p:nvPicPr>
          <p:cNvPr id="7" name="Picture 6" descr="A picture containing outdoor, tree, plant, wooded&#10;&#10;Description automatically generated">
            <a:extLst>
              <a:ext uri="{FF2B5EF4-FFF2-40B4-BE49-F238E27FC236}">
                <a16:creationId xmlns:a16="http://schemas.microsoft.com/office/drawing/2014/main" id="{F0B36DD2-44C2-4E4D-8315-661AF6F092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09" y="1441188"/>
            <a:ext cx="1480492" cy="1067700"/>
          </a:xfrm>
          <a:prstGeom prst="rect">
            <a:avLst/>
          </a:prstGeom>
        </p:spPr>
      </p:pic>
      <p:pic>
        <p:nvPicPr>
          <p:cNvPr id="9" name="Picture 8" descr="A picture containing tree, outdoor, bridge, traveling&#10;&#10;Description automatically generated">
            <a:extLst>
              <a:ext uri="{FF2B5EF4-FFF2-40B4-BE49-F238E27FC236}">
                <a16:creationId xmlns:a16="http://schemas.microsoft.com/office/drawing/2014/main" id="{CB0C3374-280A-451F-AAD6-B1912FF2C3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059" y="1447809"/>
            <a:ext cx="1480492" cy="1067700"/>
          </a:xfrm>
          <a:prstGeom prst="rect">
            <a:avLst/>
          </a:prstGeom>
        </p:spPr>
      </p:pic>
      <p:pic>
        <p:nvPicPr>
          <p:cNvPr id="11" name="Picture 10" descr="A landscape with trees and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CDB41729-7B87-4894-BB43-0D0C93C2A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85" y="1445123"/>
            <a:ext cx="1452437" cy="1067700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2625685-D814-473A-9F94-8969F372FF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28" y="1449149"/>
            <a:ext cx="1458591" cy="1067700"/>
          </a:xfrm>
          <a:prstGeom prst="rect">
            <a:avLst/>
          </a:prstGeom>
        </p:spPr>
      </p:pic>
      <p:pic>
        <p:nvPicPr>
          <p:cNvPr id="15" name="Picture 14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10DECA7B-4EF0-4DC6-B073-ED60B5D5ED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65" y="1441092"/>
            <a:ext cx="1458591" cy="1067700"/>
          </a:xfrm>
          <a:prstGeom prst="rect">
            <a:avLst/>
          </a:prstGeom>
        </p:spPr>
      </p:pic>
      <p:pic>
        <p:nvPicPr>
          <p:cNvPr id="17" name="Picture 16" descr="A picture containing tree, outdoor, bridge, traveling&#10;&#10;Description automatically generated">
            <a:extLst>
              <a:ext uri="{FF2B5EF4-FFF2-40B4-BE49-F238E27FC236}">
                <a16:creationId xmlns:a16="http://schemas.microsoft.com/office/drawing/2014/main" id="{CBF7E7D7-2A28-4014-8A31-674D6AE2C8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90" y="1445123"/>
            <a:ext cx="1480492" cy="1067700"/>
          </a:xfrm>
          <a:prstGeom prst="rect">
            <a:avLst/>
          </a:prstGeom>
        </p:spPr>
      </p:pic>
      <p:pic>
        <p:nvPicPr>
          <p:cNvPr id="19" name="Picture 18" descr="A picture containing tree, outdoor, bridge, traveling&#10;&#10;Description automatically generated">
            <a:extLst>
              <a:ext uri="{FF2B5EF4-FFF2-40B4-BE49-F238E27FC236}">
                <a16:creationId xmlns:a16="http://schemas.microsoft.com/office/drawing/2014/main" id="{5B6FE690-1F10-45AE-9467-94EE3AA69E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69" y="2512823"/>
            <a:ext cx="1788450" cy="1357056"/>
          </a:xfrm>
          <a:prstGeom prst="rect">
            <a:avLst/>
          </a:prstGeom>
        </p:spPr>
      </p:pic>
      <p:pic>
        <p:nvPicPr>
          <p:cNvPr id="21" name="Picture 20" descr="A picture containing text, grass, tree, outdoor&#10;&#10;Description automatically generated">
            <a:extLst>
              <a:ext uri="{FF2B5EF4-FFF2-40B4-BE49-F238E27FC236}">
                <a16:creationId xmlns:a16="http://schemas.microsoft.com/office/drawing/2014/main" id="{52BE7F58-E4D5-435C-AE3D-CDE6E795A3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53" y="2504761"/>
            <a:ext cx="1820886" cy="1357056"/>
          </a:xfrm>
          <a:prstGeom prst="rect">
            <a:avLst/>
          </a:prstGeom>
        </p:spPr>
      </p:pic>
      <p:pic>
        <p:nvPicPr>
          <p:cNvPr id="23" name="Picture 22" descr="A body of water with trees in the background&#10;&#10;Description automatically generated">
            <a:extLst>
              <a:ext uri="{FF2B5EF4-FFF2-40B4-BE49-F238E27FC236}">
                <a16:creationId xmlns:a16="http://schemas.microsoft.com/office/drawing/2014/main" id="{F5176178-9A8F-4535-9EF9-BC47279E63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41" y="5218884"/>
            <a:ext cx="1820886" cy="1381671"/>
          </a:xfrm>
          <a:prstGeom prst="rect">
            <a:avLst/>
          </a:prstGeom>
        </p:spPr>
      </p:pic>
      <p:pic>
        <p:nvPicPr>
          <p:cNvPr id="25" name="Picture 24" descr="A body of water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6F1A22E6-977E-4697-82E9-AEBC5EF871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68" y="5218883"/>
            <a:ext cx="1813203" cy="1381671"/>
          </a:xfrm>
          <a:prstGeom prst="rect">
            <a:avLst/>
          </a:prstGeom>
        </p:spPr>
      </p:pic>
      <p:pic>
        <p:nvPicPr>
          <p:cNvPr id="27" name="Picture 26" descr="A picture containing tree, plant, conifer, lush&#10;&#10;Description automatically generated">
            <a:extLst>
              <a:ext uri="{FF2B5EF4-FFF2-40B4-BE49-F238E27FC236}">
                <a16:creationId xmlns:a16="http://schemas.microsoft.com/office/drawing/2014/main" id="{38E92A19-E9CC-4D30-9388-B9B14775C05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72" y="5218883"/>
            <a:ext cx="1848226" cy="1381671"/>
          </a:xfrm>
          <a:prstGeom prst="rect">
            <a:avLst/>
          </a:prstGeom>
        </p:spPr>
      </p:pic>
      <p:pic>
        <p:nvPicPr>
          <p:cNvPr id="37" name="Picture 36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56C75D64-AF46-4640-9BDC-89BDECF2373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5" y="3861822"/>
            <a:ext cx="1913866" cy="1357057"/>
          </a:xfrm>
          <a:prstGeom prst="rect">
            <a:avLst/>
          </a:prstGeom>
        </p:spPr>
      </p:pic>
      <p:pic>
        <p:nvPicPr>
          <p:cNvPr id="39" name="Picture 38" descr="A picture containing sky, outdoor, person, mountain&#10;&#10;Description automatically generated">
            <a:extLst>
              <a:ext uri="{FF2B5EF4-FFF2-40B4-BE49-F238E27FC236}">
                <a16:creationId xmlns:a16="http://schemas.microsoft.com/office/drawing/2014/main" id="{247FA971-1EF4-45F9-9880-ADC13A7804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5" y="5218884"/>
            <a:ext cx="1820886" cy="1381671"/>
          </a:xfrm>
          <a:prstGeom prst="rect">
            <a:avLst/>
          </a:prstGeom>
        </p:spPr>
      </p:pic>
      <p:pic>
        <p:nvPicPr>
          <p:cNvPr id="41" name="Picture 40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4389162F-890A-46D6-82FE-A0188C96437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37" y="3861822"/>
            <a:ext cx="1815300" cy="1357057"/>
          </a:xfrm>
          <a:prstGeom prst="rect">
            <a:avLst/>
          </a:prstGeom>
        </p:spPr>
      </p:pic>
      <p:pic>
        <p:nvPicPr>
          <p:cNvPr id="43" name="Picture 42" descr="A picture containing tree, outdoor, path, forest&#10;&#10;Description automatically generated">
            <a:extLst>
              <a:ext uri="{FF2B5EF4-FFF2-40B4-BE49-F238E27FC236}">
                <a16:creationId xmlns:a16="http://schemas.microsoft.com/office/drawing/2014/main" id="{69A2DC80-42AB-4C16-A2A6-BA27EB7DFC1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07" y="3861822"/>
            <a:ext cx="1815300" cy="1357057"/>
          </a:xfrm>
          <a:prstGeom prst="rect">
            <a:avLst/>
          </a:prstGeom>
        </p:spPr>
      </p:pic>
      <p:pic>
        <p:nvPicPr>
          <p:cNvPr id="45" name="Picture 44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4C16C450-4E52-4D5B-9438-350FC23D2AB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19" y="3861824"/>
            <a:ext cx="1788449" cy="1357057"/>
          </a:xfrm>
          <a:prstGeom prst="rect">
            <a:avLst/>
          </a:prstGeom>
        </p:spPr>
      </p:pic>
      <p:pic>
        <p:nvPicPr>
          <p:cNvPr id="47" name="Picture 46" descr="A person standing next to 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08383F0-4430-4281-86D8-00088F18586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66" y="3861824"/>
            <a:ext cx="1815300" cy="1357057"/>
          </a:xfrm>
          <a:prstGeom prst="rect">
            <a:avLst/>
          </a:prstGeom>
        </p:spPr>
      </p:pic>
      <p:pic>
        <p:nvPicPr>
          <p:cNvPr id="49" name="Picture 48" descr="A field of flowers&#10;&#10;Description automatically generated with low confidence">
            <a:extLst>
              <a:ext uri="{FF2B5EF4-FFF2-40B4-BE49-F238E27FC236}">
                <a16:creationId xmlns:a16="http://schemas.microsoft.com/office/drawing/2014/main" id="{F79586D9-6ED8-439B-BB5A-E8DBBA009ED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966" y="3861824"/>
            <a:ext cx="1815300" cy="1357057"/>
          </a:xfrm>
          <a:prstGeom prst="rect">
            <a:avLst/>
          </a:prstGeom>
        </p:spPr>
      </p:pic>
      <p:pic>
        <p:nvPicPr>
          <p:cNvPr id="51" name="Picture 50" descr="A picture containing tree, outdoor, plant, willow&#10;&#10;Description automatically generated">
            <a:extLst>
              <a:ext uri="{FF2B5EF4-FFF2-40B4-BE49-F238E27FC236}">
                <a16:creationId xmlns:a16="http://schemas.microsoft.com/office/drawing/2014/main" id="{EA290645-1B2A-423F-A6A1-3D530038A6A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8" y="5218882"/>
            <a:ext cx="1820886" cy="1381671"/>
          </a:xfrm>
          <a:prstGeom prst="rect">
            <a:avLst/>
          </a:prstGeom>
        </p:spPr>
      </p:pic>
      <p:pic>
        <p:nvPicPr>
          <p:cNvPr id="53" name="Picture 52" descr="A dirt road in a forest&#10;&#10;Description automatically generated with low confidence">
            <a:extLst>
              <a:ext uri="{FF2B5EF4-FFF2-40B4-BE49-F238E27FC236}">
                <a16:creationId xmlns:a16="http://schemas.microsoft.com/office/drawing/2014/main" id="{5E0E4667-B151-4B7A-888E-FD0A85692A4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68" y="5218879"/>
            <a:ext cx="1820886" cy="1381671"/>
          </a:xfrm>
          <a:prstGeom prst="rect">
            <a:avLst/>
          </a:prstGeom>
        </p:spPr>
      </p:pic>
      <p:pic>
        <p:nvPicPr>
          <p:cNvPr id="29" name="Picture 28" descr="A picture containing outdoor, tree, plant, willow&#10;&#10;Description automatically generated">
            <a:extLst>
              <a:ext uri="{FF2B5EF4-FFF2-40B4-BE49-F238E27FC236}">
                <a16:creationId xmlns:a16="http://schemas.microsoft.com/office/drawing/2014/main" id="{64FE3C16-366C-46A3-8D5A-8214F980131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8" y="2504760"/>
            <a:ext cx="1929496" cy="1357057"/>
          </a:xfrm>
          <a:prstGeom prst="rect">
            <a:avLst/>
          </a:prstGeom>
        </p:spPr>
      </p:pic>
      <p:pic>
        <p:nvPicPr>
          <p:cNvPr id="31" name="Picture 30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43DFCE31-4195-40A9-8569-DA883C776E4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97" y="2507448"/>
            <a:ext cx="1788449" cy="1357057"/>
          </a:xfrm>
          <a:prstGeom prst="rect">
            <a:avLst/>
          </a:prstGeom>
        </p:spPr>
      </p:pic>
      <p:pic>
        <p:nvPicPr>
          <p:cNvPr id="33" name="Picture 32" descr="A picture containing tree, outdoor, bridge, building&#10;&#10;Description automatically generated">
            <a:extLst>
              <a:ext uri="{FF2B5EF4-FFF2-40B4-BE49-F238E27FC236}">
                <a16:creationId xmlns:a16="http://schemas.microsoft.com/office/drawing/2014/main" id="{9E28B853-811A-44B6-89F6-19958A1386C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42" y="2504762"/>
            <a:ext cx="1788449" cy="1357057"/>
          </a:xfrm>
          <a:prstGeom prst="rect">
            <a:avLst/>
          </a:prstGeom>
        </p:spPr>
      </p:pic>
      <p:pic>
        <p:nvPicPr>
          <p:cNvPr id="35" name="Picture 34" descr="A picture containing outdoor, tree, plant&#10;&#10;Description automatically generated">
            <a:extLst>
              <a:ext uri="{FF2B5EF4-FFF2-40B4-BE49-F238E27FC236}">
                <a16:creationId xmlns:a16="http://schemas.microsoft.com/office/drawing/2014/main" id="{5E96B75C-CA3F-477F-B005-BB0D67E81F2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06" y="2510135"/>
            <a:ext cx="1815300" cy="13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C688-2AB3-4C99-8B8F-CEE494F43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7935E-CB7A-4800-BCBB-4961148D1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Feel free to ask any questions.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0329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8618-3114-46CB-81E1-BB959933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863F9-BC60-4643-826A-564C4D420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lnSpc>
                <a:spcPct val="107000"/>
              </a:lnSpc>
              <a:spcBef>
                <a:spcPts val="200"/>
              </a:spcBef>
              <a:buNone/>
            </a:pPr>
            <a:endParaRPr lang="en-CA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https://www.tensorflow.org/tutorials/images/classification</a:t>
            </a:r>
            <a:endParaRPr lang="en-CA" sz="1800" dirty="0">
              <a:noFill/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TensorFlow. (2021, November 11). </a:t>
            </a:r>
            <a:r>
              <a:rPr lang="en-CA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 classification  :   </a:t>
            </a:r>
            <a:r>
              <a:rPr lang="en-CA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r>
              <a:rPr lang="en-CA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Core</a:t>
            </a:r>
            <a:r>
              <a:rPr lang="en-C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TensorFlow. Retrieved November 29, 2021, from https://www.tensorflow.org/tutorials/images/classification.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800" u="sng" dirty="0">
                <a:noFill/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https://techvidvan.com/tutorials/hand-gesture-recognition-tensorflow-opencv/</a:t>
            </a:r>
            <a:endParaRPr lang="en-CA" sz="1800" dirty="0">
              <a:noFill/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 hand gesture recognition using </a:t>
            </a:r>
            <a:r>
              <a:rPr lang="en-CA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r>
              <a:rPr lang="en-CA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CA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opencv</a:t>
            </a:r>
            <a:r>
              <a:rPr lang="en-C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C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TechVidvan</a:t>
            </a:r>
            <a:r>
              <a:rPr lang="en-C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(2021, July 21). Retrieved November 29, 2021, from https://techvidvan.com/tutorials/hand-gesture-recognition-tensorflow-opencv/.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99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8DC-D154-46C6-B605-27B2DD37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Part B: Hand 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8EC33-FD77-4CF5-8B86-28C100641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Goal: </a:t>
            </a:r>
            <a:r>
              <a:rPr lang="en-US" dirty="0">
                <a:ea typeface="+mn-lt"/>
                <a:cs typeface="+mn-lt"/>
              </a:rPr>
              <a:t>Tracking </a:t>
            </a:r>
            <a:r>
              <a:rPr lang="en-US" dirty="0" err="1">
                <a:ea typeface="+mn-lt"/>
                <a:cs typeface="+mn-lt"/>
              </a:rPr>
              <a:t>markerless</a:t>
            </a:r>
            <a:r>
              <a:rPr lang="en-US" dirty="0">
                <a:ea typeface="+mn-lt"/>
                <a:cs typeface="+mn-lt"/>
              </a:rPr>
              <a:t> hand in a video by using object detection and object tracking.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6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A37B-D43E-4C79-9816-7080D900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External Code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93068-EC2F-476F-9C59-532C03191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https://techvidvan.com/tutorials/hand-gesture-recognition-tensorflow-opencv/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Provided pretrained hand-recognition TensorFlow network, implemented through Google </a:t>
            </a:r>
            <a:r>
              <a:rPr lang="en-US" dirty="0" err="1">
                <a:cs typeface="Calibri"/>
              </a:rPr>
              <a:t>Mediapipe</a:t>
            </a:r>
          </a:p>
          <a:p>
            <a:pPr lvl="2"/>
            <a:r>
              <a:rPr lang="en-US" dirty="0">
                <a:cs typeface="Calibri"/>
              </a:rPr>
              <a:t>Taken network</a:t>
            </a:r>
          </a:p>
          <a:p>
            <a:pPr lvl="2"/>
            <a:r>
              <a:rPr lang="en-US" dirty="0">
                <a:cs typeface="Calibri"/>
              </a:rPr>
              <a:t>Taken stages to get network to return hand bone locations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No author information available</a:t>
            </a:r>
          </a:p>
          <a:p>
            <a:pPr lvl="1"/>
            <a:r>
              <a:rPr lang="en-US" dirty="0">
                <a:cs typeface="Calibri"/>
              </a:rPr>
              <a:t>No git information available.</a:t>
            </a:r>
          </a:p>
        </p:txBody>
      </p:sp>
    </p:spTree>
    <p:extLst>
      <p:ext uri="{BB962C8B-B14F-4D97-AF65-F5344CB8AC3E}">
        <p14:creationId xmlns:p14="http://schemas.microsoft.com/office/powerpoint/2010/main" val="653478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4177-4E2A-4029-83F2-DB7256C3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Method Steps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8DB5-0336-4C2E-8162-D6163412C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>
                <a:ea typeface="+mn-lt"/>
                <a:cs typeface="+mn-lt"/>
              </a:rPr>
              <a:t>Input video and output video handlers</a:t>
            </a:r>
            <a:endParaRPr lang="en-US" sz="1300" dirty="0">
              <a:ea typeface="+mn-lt"/>
              <a:cs typeface="+mn-lt"/>
            </a:endParaRPr>
          </a:p>
          <a:p>
            <a:r>
              <a:rPr lang="en-US" sz="1300">
                <a:ea typeface="+mn-lt"/>
                <a:cs typeface="+mn-lt"/>
              </a:rPr>
              <a:t>Initialize 2 empty lists, to store previous hand-positions</a:t>
            </a:r>
          </a:p>
          <a:p>
            <a:r>
              <a:rPr lang="en-US" sz="1300" dirty="0">
                <a:ea typeface="+mn-lt"/>
                <a:cs typeface="+mn-lt"/>
              </a:rPr>
              <a:t>For each frame grabbed:</a:t>
            </a:r>
          </a:p>
          <a:p>
            <a:r>
              <a:rPr lang="en-US" sz="1300" dirty="0">
                <a:ea typeface="+mn-lt"/>
                <a:cs typeface="+mn-lt"/>
              </a:rPr>
              <a:t>    Convert</a:t>
            </a:r>
            <a:r>
              <a:rPr lang="en-US" sz="1300">
                <a:ea typeface="+mn-lt"/>
                <a:cs typeface="+mn-lt"/>
              </a:rPr>
              <a:t> frame to RBG</a:t>
            </a:r>
          </a:p>
          <a:p>
            <a:r>
              <a:rPr lang="en-US" sz="1300" dirty="0">
                <a:ea typeface="+mn-lt"/>
                <a:cs typeface="+mn-lt"/>
              </a:rPr>
              <a:t>    Using pretrained hand-detection </a:t>
            </a:r>
            <a:r>
              <a:rPr lang="en-US" sz="1300" b="1" err="1">
                <a:ea typeface="+mn-lt"/>
                <a:cs typeface="+mn-lt"/>
              </a:rPr>
              <a:t>mp_hand_gesture</a:t>
            </a:r>
            <a:r>
              <a:rPr lang="en-US" sz="1300" dirty="0">
                <a:ea typeface="+mn-lt"/>
                <a:cs typeface="+mn-lt"/>
              </a:rPr>
              <a:t>, detect hands in frame</a:t>
            </a:r>
          </a:p>
          <a:p>
            <a:r>
              <a:rPr lang="en-US" sz="1300" dirty="0">
                <a:ea typeface="+mn-lt"/>
                <a:cs typeface="+mn-lt"/>
              </a:rPr>
              <a:t>    Detect palm of hand, and add to appropriate hand-list</a:t>
            </a:r>
          </a:p>
          <a:p>
            <a:r>
              <a:rPr lang="en-US" sz="1300" dirty="0">
                <a:ea typeface="+mn-lt"/>
                <a:cs typeface="+mn-lt"/>
              </a:rPr>
              <a:t>   </a:t>
            </a:r>
            <a:r>
              <a:rPr lang="en-US" sz="1300">
                <a:ea typeface="+mn-lt"/>
                <a:cs typeface="+mn-lt"/>
              </a:rPr>
              <a:t>Add point to curve of detected hand</a:t>
            </a:r>
            <a:endParaRPr lang="en-US" sz="1300" dirty="0">
              <a:ea typeface="+mn-lt"/>
              <a:cs typeface="+mn-lt"/>
            </a:endParaRPr>
          </a:p>
          <a:p>
            <a:r>
              <a:rPr lang="en-US" sz="1300" dirty="0">
                <a:ea typeface="+mn-lt"/>
                <a:cs typeface="+mn-lt"/>
              </a:rPr>
              <a:t>    </a:t>
            </a:r>
            <a:r>
              <a:rPr lang="en-US" sz="1300">
                <a:ea typeface="+mn-lt"/>
                <a:cs typeface="+mn-lt"/>
              </a:rPr>
              <a:t>Draw curve of previous palm-locations</a:t>
            </a:r>
          </a:p>
          <a:p>
            <a:pPr lvl="1"/>
            <a:r>
              <a:rPr lang="en-US" sz="1100">
                <a:ea typeface="+mn-lt"/>
                <a:cs typeface="+mn-lt"/>
              </a:rPr>
              <a:t>Limit size of these lists to 75 data-points per hand</a:t>
            </a:r>
          </a:p>
          <a:p>
            <a:pPr lvl="1"/>
            <a:r>
              <a:rPr lang="en-US" sz="1100">
                <a:ea typeface="+mn-lt"/>
                <a:cs typeface="+mn-lt"/>
              </a:rPr>
              <a:t>Two points are considered sequential if they are within 75px of each other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300">
                <a:ea typeface="+mn-lt"/>
                <a:cs typeface="+mn-lt"/>
              </a:rPr>
              <a:t>    Display and Save Frame</a:t>
            </a:r>
            <a:endParaRPr lang="en-US" sz="13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435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D4BD-259D-4B50-A724-5487F0689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Run-time Example</a:t>
            </a:r>
          </a:p>
        </p:txBody>
      </p:sp>
      <p:pic>
        <p:nvPicPr>
          <p:cNvPr id="3" name="result">
            <a:hlinkClick r:id="" action="ppaction://media"/>
            <a:extLst>
              <a:ext uri="{FF2B5EF4-FFF2-40B4-BE49-F238E27FC236}">
                <a16:creationId xmlns:a16="http://schemas.microsoft.com/office/drawing/2014/main" id="{9D9E922C-4B2F-4F98-A31A-7E08A770B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1085" y="1965960"/>
            <a:ext cx="7409829" cy="41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8DC-D154-46C6-B605-27B2DD37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Part A: Digit Detection</a:t>
            </a:r>
            <a:endParaRPr lang="en-US" b="1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8EC33-FD77-4CF5-8B86-28C100641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Goal: </a:t>
            </a:r>
            <a:r>
              <a:rPr lang="en-US" dirty="0">
                <a:ea typeface="+mn-lt"/>
                <a:cs typeface="+mn-lt"/>
              </a:rPr>
              <a:t>Creating a method for detecting digits on series of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3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62F8-4223-4086-A07F-CE05DB63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6" y="370509"/>
            <a:ext cx="1051560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Neural Network Structure</a:t>
            </a:r>
            <a:endParaRPr lang="en-US" b="1">
              <a:cs typeface="Calibri Ligh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68B481B-4FFD-4C09-8695-B58F96DA2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723714"/>
              </p:ext>
            </p:extLst>
          </p:nvPr>
        </p:nvGraphicFramePr>
        <p:xfrm>
          <a:off x="1130179" y="1561345"/>
          <a:ext cx="2630144" cy="48675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5072">
                  <a:extLst>
                    <a:ext uri="{9D8B030D-6E8A-4147-A177-3AD203B41FA5}">
                      <a16:colId xmlns:a16="http://schemas.microsoft.com/office/drawing/2014/main" val="1640593400"/>
                    </a:ext>
                  </a:extLst>
                </a:gridCol>
                <a:gridCol w="1315072">
                  <a:extLst>
                    <a:ext uri="{9D8B030D-6E8A-4147-A177-3AD203B41FA5}">
                      <a16:colId xmlns:a16="http://schemas.microsoft.com/office/drawing/2014/main" val="375193225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Training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207190"/>
                  </a:ext>
                </a:extLst>
              </a:tr>
              <a:tr h="3953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83005"/>
                  </a:ext>
                </a:extLst>
              </a:tr>
              <a:tr h="395315"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696501"/>
                  </a:ext>
                </a:extLst>
              </a:tr>
              <a:tr h="4035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Two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375545"/>
                  </a:ext>
                </a:extLst>
              </a:tr>
              <a:tr h="395315">
                <a:tc>
                  <a:txBody>
                    <a:bodyPr/>
                    <a:lstStyle/>
                    <a:p>
                      <a:r>
                        <a:rPr lang="en-US" dirty="0"/>
                        <a:t>Three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467512"/>
                  </a:ext>
                </a:extLst>
              </a:tr>
              <a:tr h="403550">
                <a:tc>
                  <a:txBody>
                    <a:bodyPr/>
                    <a:lstStyle/>
                    <a:p>
                      <a:r>
                        <a:rPr lang="en-US" dirty="0"/>
                        <a:t>Four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597661"/>
                  </a:ext>
                </a:extLst>
              </a:tr>
              <a:tr h="395315">
                <a:tc>
                  <a:txBody>
                    <a:bodyPr/>
                    <a:lstStyle/>
                    <a:p>
                      <a:r>
                        <a:rPr lang="en-US" dirty="0"/>
                        <a:t>Five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461807"/>
                  </a:ext>
                </a:extLst>
              </a:tr>
              <a:tr h="395315">
                <a:tc>
                  <a:txBody>
                    <a:bodyPr/>
                    <a:lstStyle/>
                    <a:p>
                      <a:r>
                        <a:rPr lang="en-US" dirty="0"/>
                        <a:t>Six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039694"/>
                  </a:ext>
                </a:extLst>
              </a:tr>
              <a:tr h="387079">
                <a:tc>
                  <a:txBody>
                    <a:bodyPr/>
                    <a:lstStyle/>
                    <a:p>
                      <a:r>
                        <a:rPr lang="en-US" dirty="0"/>
                        <a:t>Seven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761717"/>
                  </a:ext>
                </a:extLst>
              </a:tr>
              <a:tr h="395315">
                <a:tc>
                  <a:txBody>
                    <a:bodyPr/>
                    <a:lstStyle/>
                    <a:p>
                      <a:r>
                        <a:rPr lang="en-US" dirty="0"/>
                        <a:t>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061503"/>
                  </a:ext>
                </a:extLst>
              </a:tr>
              <a:tr h="3870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677"/>
                  </a:ext>
                </a:extLst>
              </a:tr>
            </a:tbl>
          </a:graphicData>
        </a:graphic>
      </p:graphicFrame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0B3E7829-F9B7-43ED-8303-9122946B1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146267"/>
              </p:ext>
            </p:extLst>
          </p:nvPr>
        </p:nvGraphicFramePr>
        <p:xfrm>
          <a:off x="4934288" y="1455440"/>
          <a:ext cx="6580966" cy="51350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9878">
                  <a:extLst>
                    <a:ext uri="{9D8B030D-6E8A-4147-A177-3AD203B41FA5}">
                      <a16:colId xmlns:a16="http://schemas.microsoft.com/office/drawing/2014/main" val="3901714544"/>
                    </a:ext>
                  </a:extLst>
                </a:gridCol>
                <a:gridCol w="3758231">
                  <a:extLst>
                    <a:ext uri="{9D8B030D-6E8A-4147-A177-3AD203B41FA5}">
                      <a16:colId xmlns:a16="http://schemas.microsoft.com/office/drawing/2014/main" val="3044952795"/>
                    </a:ext>
                  </a:extLst>
                </a:gridCol>
                <a:gridCol w="2032857">
                  <a:extLst>
                    <a:ext uri="{9D8B030D-6E8A-4147-A177-3AD203B41FA5}">
                      <a16:colId xmlns:a16="http://schemas.microsoft.com/office/drawing/2014/main" val="3958335494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93955"/>
                  </a:ext>
                </a:extLst>
              </a:tr>
              <a:tr h="2767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 Flip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706309"/>
                  </a:ext>
                </a:extLst>
              </a:tr>
              <a:tr h="2675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706226"/>
                  </a:ext>
                </a:extLst>
              </a:tr>
              <a:tr h="2767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 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706271"/>
                  </a:ext>
                </a:extLst>
              </a:tr>
              <a:tr h="2767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601307"/>
                  </a:ext>
                </a:extLst>
              </a:tr>
              <a:tr h="6458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2D Convolutional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/>
                        <a:t>16 filters, 3 kernel size</a:t>
                      </a:r>
                      <a:endParaRPr lang="en-US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 err="1"/>
                        <a:t>Relu</a:t>
                      </a:r>
                      <a:r>
                        <a:rPr lang="en-US" sz="1200" dirty="0"/>
                        <a:t> </a:t>
                      </a:r>
                      <a:r>
                        <a:rPr lang="en-US" sz="1200" u="none" strike="noStrike" noProof="0" dirty="0"/>
                        <a:t>activation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944714"/>
                  </a:ext>
                </a:extLst>
              </a:tr>
              <a:tr h="2767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2D Max Pooling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97104"/>
                  </a:ext>
                </a:extLst>
              </a:tr>
              <a:tr h="4832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 dirty="0"/>
                        <a:t>2D Convolutional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u="none" strike="noStrike" noProof="0" dirty="0"/>
                        <a:t>32 filters , 3 kernel size</a:t>
                      </a:r>
                      <a:endParaRPr lang="en-US" sz="1200" dirty="0"/>
                    </a:p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u="none" strike="noStrike" noProof="0" dirty="0" err="1"/>
                        <a:t>Relu</a:t>
                      </a:r>
                      <a:r>
                        <a:rPr lang="en-US" sz="1200" u="none" strike="noStrike" noProof="0" dirty="0"/>
                        <a:t> activation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96059"/>
                  </a:ext>
                </a:extLst>
              </a:tr>
              <a:tr h="2675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u="none" strike="noStrike" noProof="0" dirty="0"/>
                        <a:t>2D Max Pooling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097302"/>
                  </a:ext>
                </a:extLst>
              </a:tr>
              <a:tr h="5110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u="none" strike="noStrike" noProof="0" dirty="0"/>
                        <a:t>2D Convolutional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/>
                        <a:t>64filters , 3 kernel size</a:t>
                      </a:r>
                      <a:endParaRPr lang="en-US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 err="1"/>
                        <a:t>Relu</a:t>
                      </a:r>
                      <a:r>
                        <a:rPr lang="en-US" sz="1200" dirty="0"/>
                        <a:t> activation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137545"/>
                  </a:ext>
                </a:extLst>
              </a:tr>
              <a:tr h="2787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2D Max Pooling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058196"/>
                  </a:ext>
                </a:extLst>
              </a:tr>
              <a:tr h="2675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/>
                        <a:t>Rate of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369426"/>
                  </a:ext>
                </a:extLst>
              </a:tr>
              <a:tr h="2675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Dense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/>
                        <a:t>128 units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 err="1"/>
                        <a:t>Relu</a:t>
                      </a:r>
                      <a:r>
                        <a:rPr lang="en-US" sz="1200" dirty="0"/>
                        <a:t> </a:t>
                      </a:r>
                      <a:r>
                        <a:rPr lang="en-US" sz="1200" u="none" strike="noStrike" noProof="0" dirty="0"/>
                        <a:t>activation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40047"/>
                  </a:ext>
                </a:extLst>
              </a:tr>
              <a:tr h="2675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Dense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/>
                        <a:t>10 units</a:t>
                      </a:r>
                      <a:endParaRPr lang="en-US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 err="1"/>
                        <a:t>Relu</a:t>
                      </a:r>
                      <a:r>
                        <a:rPr lang="en-US" sz="1200" dirty="0"/>
                        <a:t> </a:t>
                      </a:r>
                      <a:r>
                        <a:rPr lang="en-US" sz="1200" u="none" strike="noStrike" noProof="0" dirty="0"/>
                        <a:t>activation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055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20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7AE9-CC63-48CC-8A6E-A559D266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423028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Neural Network </a:t>
            </a:r>
            <a:r>
              <a:rPr lang="en-US" b="1" dirty="0">
                <a:cs typeface="Calibri Light"/>
              </a:rPr>
              <a:t>Efficiency</a:t>
            </a:r>
            <a:endParaRPr lang="en-US" b="1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5CD2E-DA34-4052-BD00-CEC47B9EF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First Training Iteration</a:t>
            </a:r>
            <a:endParaRPr lang="en-US" dirty="0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A44055-DB09-426B-BD6E-EC6F866EA8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185" t="4359" r="33333" b="31908"/>
          <a:stretch/>
        </p:blipFill>
        <p:spPr>
          <a:xfrm>
            <a:off x="513944" y="2599088"/>
            <a:ext cx="5152082" cy="308741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8F1F5-466E-4C7E-BA70-0ED14070F2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Second Training Iteration</a:t>
            </a:r>
            <a:endParaRPr lang="en-US" dirty="0"/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DEC35A-E611-4160-96BC-0AB1DCE672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6667" t="6229" r="31966" b="33115"/>
          <a:stretch/>
        </p:blipFill>
        <p:spPr>
          <a:xfrm>
            <a:off x="6144289" y="2599975"/>
            <a:ext cx="5210953" cy="3003833"/>
          </a:xfrm>
        </p:spPr>
      </p:pic>
    </p:spTree>
    <p:extLst>
      <p:ext uri="{BB962C8B-B14F-4D97-AF65-F5344CB8AC3E}">
        <p14:creationId xmlns:p14="http://schemas.microsoft.com/office/powerpoint/2010/main" val="291708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3E5C-ED4E-4ADC-933C-5F0ACFC4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Method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D1AFD-623D-4B74-883F-E0CCAEAF4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1714499"/>
            <a:ext cx="10203180" cy="4785360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342900"/>
            <a:r>
              <a:rPr lang="en-US" dirty="0">
                <a:ea typeface="+mn-lt"/>
                <a:cs typeface="+mn-lt"/>
              </a:rPr>
              <a:t>Request image name and open as frame</a:t>
            </a:r>
          </a:p>
          <a:p>
            <a:pPr marL="342900"/>
            <a:r>
              <a:rPr lang="en-US" dirty="0">
                <a:ea typeface="+mn-lt"/>
                <a:cs typeface="+mn-lt"/>
              </a:rPr>
              <a:t>Gaussian Blur image with a kernel of (3, 3)</a:t>
            </a:r>
          </a:p>
          <a:p>
            <a:pPr marL="342900"/>
            <a:r>
              <a:rPr lang="en-US" dirty="0">
                <a:ea typeface="+mn-lt"/>
                <a:cs typeface="+mn-lt"/>
              </a:rPr>
              <a:t>convert image to grayscale</a:t>
            </a:r>
          </a:p>
          <a:p>
            <a:pPr marL="342900"/>
            <a:r>
              <a:rPr lang="en-US" dirty="0">
                <a:ea typeface="+mn-lt"/>
                <a:cs typeface="+mn-lt"/>
              </a:rPr>
              <a:t>Run canny edge detection on image with </a:t>
            </a:r>
            <a:r>
              <a:rPr lang="en-US" dirty="0" err="1">
                <a:ea typeface="+mn-lt"/>
                <a:cs typeface="+mn-lt"/>
              </a:rPr>
              <a:t>low_thresh</a:t>
            </a:r>
            <a:r>
              <a:rPr lang="en-US" dirty="0">
                <a:ea typeface="+mn-lt"/>
                <a:cs typeface="+mn-lt"/>
              </a:rPr>
              <a:t>=177 and </a:t>
            </a:r>
            <a:r>
              <a:rPr lang="en-US" dirty="0" err="1">
                <a:ea typeface="+mn-lt"/>
                <a:cs typeface="+mn-lt"/>
              </a:rPr>
              <a:t>high_thresh</a:t>
            </a:r>
            <a:r>
              <a:rPr lang="en-US" dirty="0">
                <a:ea typeface="+mn-lt"/>
                <a:cs typeface="+mn-lt"/>
              </a:rPr>
              <a:t>=204</a:t>
            </a:r>
          </a:p>
          <a:p>
            <a:pPr marL="342900"/>
            <a:r>
              <a:rPr lang="en-US" dirty="0">
                <a:ea typeface="+mn-lt"/>
                <a:cs typeface="+mn-lt"/>
              </a:rPr>
              <a:t>Detect external contours on canny image with cv2.RETR_EXTERNAL and cv2.CHAIN_APPROX_NONE</a:t>
            </a:r>
          </a:p>
          <a:p>
            <a:pPr marL="342900"/>
            <a:r>
              <a:rPr lang="en-US" dirty="0">
                <a:ea typeface="+mn-lt"/>
                <a:cs typeface="+mn-lt"/>
              </a:rPr>
              <a:t>Filter 4 largest contours by area</a:t>
            </a:r>
          </a:p>
          <a:p>
            <a:pPr marL="342900"/>
            <a:r>
              <a:rPr lang="en-US" dirty="0">
                <a:ea typeface="+mn-lt"/>
                <a:cs typeface="+mn-lt"/>
              </a:rPr>
              <a:t>Sort contours by furthest left</a:t>
            </a:r>
          </a:p>
          <a:p>
            <a:pPr marL="342900"/>
            <a:r>
              <a:rPr lang="en-US" dirty="0">
                <a:ea typeface="+mn-lt"/>
                <a:cs typeface="+mn-lt"/>
              </a:rPr>
              <a:t>For each contour found</a:t>
            </a:r>
          </a:p>
          <a:p>
            <a:pPr marL="514350"/>
            <a:r>
              <a:rPr lang="en-US" dirty="0">
                <a:ea typeface="+mn-lt"/>
                <a:cs typeface="+mn-lt"/>
              </a:rPr>
              <a:t> Separate the contour's bounding box from the original image</a:t>
            </a:r>
          </a:p>
          <a:p>
            <a:pPr marL="514350"/>
            <a:r>
              <a:rPr lang="en-US" dirty="0">
                <a:ea typeface="+mn-lt"/>
                <a:cs typeface="+mn-lt"/>
              </a:rPr>
              <a:t>    Gaussian Blur image with a kernel of (5, 5)</a:t>
            </a:r>
          </a:p>
          <a:p>
            <a:pPr marL="514350"/>
            <a:r>
              <a:rPr lang="en-US" dirty="0">
                <a:ea typeface="+mn-lt"/>
                <a:cs typeface="+mn-lt"/>
              </a:rPr>
              <a:t>    Convert image to Grayscale</a:t>
            </a:r>
          </a:p>
          <a:p>
            <a:pPr marL="514350"/>
            <a:r>
              <a:rPr lang="en-US" dirty="0">
                <a:ea typeface="+mn-lt"/>
                <a:cs typeface="+mn-lt"/>
              </a:rPr>
              <a:t>    Run canny edge detection with a </a:t>
            </a:r>
            <a:r>
              <a:rPr lang="en-US" dirty="0" err="1">
                <a:ea typeface="+mn-lt"/>
                <a:cs typeface="+mn-lt"/>
              </a:rPr>
              <a:t>low_thresh</a:t>
            </a:r>
            <a:r>
              <a:rPr lang="en-US" dirty="0">
                <a:ea typeface="+mn-lt"/>
                <a:cs typeface="+mn-lt"/>
              </a:rPr>
              <a:t>=177 and </a:t>
            </a:r>
            <a:r>
              <a:rPr lang="en-US" dirty="0" err="1">
                <a:ea typeface="+mn-lt"/>
                <a:cs typeface="+mn-lt"/>
              </a:rPr>
              <a:t>high_thresh</a:t>
            </a:r>
            <a:r>
              <a:rPr lang="en-US" dirty="0">
                <a:ea typeface="+mn-lt"/>
                <a:cs typeface="+mn-lt"/>
              </a:rPr>
              <a:t>=204</a:t>
            </a:r>
          </a:p>
          <a:p>
            <a:pPr marL="514350"/>
            <a:r>
              <a:rPr lang="en-US" dirty="0">
                <a:ea typeface="+mn-lt"/>
                <a:cs typeface="+mn-lt"/>
              </a:rPr>
              <a:t>    Convert image to RBG</a:t>
            </a:r>
          </a:p>
          <a:p>
            <a:pPr marL="514350"/>
            <a:r>
              <a:rPr lang="en-US" dirty="0">
                <a:ea typeface="+mn-lt"/>
                <a:cs typeface="+mn-lt"/>
              </a:rPr>
              <a:t>    Resize image to 70w x 84h</a:t>
            </a:r>
          </a:p>
          <a:p>
            <a:pPr marL="514350"/>
            <a:r>
              <a:rPr lang="en-US" dirty="0">
                <a:ea typeface="+mn-lt"/>
                <a:cs typeface="+mn-lt"/>
              </a:rPr>
              <a:t>    Run TensorFlow Neural Network on image</a:t>
            </a:r>
          </a:p>
          <a:p>
            <a:pPr marL="514350"/>
            <a:r>
              <a:rPr lang="en-US" dirty="0">
                <a:ea typeface="+mn-lt"/>
                <a:cs typeface="+mn-lt"/>
              </a:rPr>
              <a:t>    return strongest prediction of number value</a:t>
            </a:r>
          </a:p>
          <a:p>
            <a:pPr marL="342900"/>
            <a:r>
              <a:rPr lang="en-US" dirty="0">
                <a:ea typeface="+mn-lt"/>
                <a:cs typeface="+mn-lt"/>
              </a:rPr>
              <a:t>Output combined 4 strongest predictions in terminal</a:t>
            </a:r>
          </a:p>
          <a:p>
            <a:pPr marL="114300"/>
            <a:endParaRPr lang="en-US" dirty="0">
              <a:ea typeface="+mn-lt"/>
              <a:cs typeface="+mn-lt"/>
            </a:endParaRPr>
          </a:p>
          <a:p>
            <a:pPr marL="342900"/>
            <a:endParaRPr lang="en-US" dirty="0">
              <a:ea typeface="+mn-lt"/>
              <a:cs typeface="+mn-lt"/>
            </a:endParaRPr>
          </a:p>
          <a:p>
            <a:pPr marL="514350"/>
            <a:endParaRPr lang="en-US" dirty="0">
              <a:ea typeface="+mn-lt"/>
              <a:cs typeface="+mn-lt"/>
            </a:endParaRPr>
          </a:p>
          <a:p>
            <a:pPr marL="971550" lvl="1"/>
            <a:endParaRPr lang="en-US" sz="2800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0775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</TotalTime>
  <Words>644</Words>
  <Application>Microsoft Office PowerPoint</Application>
  <PresentationFormat>Widescreen</PresentationFormat>
  <Paragraphs>135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Arial,Sans-Serif</vt:lpstr>
      <vt:lpstr>Calibri</vt:lpstr>
      <vt:lpstr>Calibri Light</vt:lpstr>
      <vt:lpstr>Corbel</vt:lpstr>
      <vt:lpstr>Times New Roman</vt:lpstr>
      <vt:lpstr>Basis</vt:lpstr>
      <vt:lpstr>CSI 4133 Final Presentation</vt:lpstr>
      <vt:lpstr>Part B: Hand Tracking</vt:lpstr>
      <vt:lpstr>External Code</vt:lpstr>
      <vt:lpstr>Method Steps</vt:lpstr>
      <vt:lpstr>Run-time Example</vt:lpstr>
      <vt:lpstr>Part A: Digit Detection</vt:lpstr>
      <vt:lpstr>Neural Network Structure</vt:lpstr>
      <vt:lpstr>Neural Network Efficiency </vt:lpstr>
      <vt:lpstr>Method Steps</vt:lpstr>
      <vt:lpstr>Run-time Example</vt:lpstr>
      <vt:lpstr>Limitations</vt:lpstr>
      <vt:lpstr>Images of Difficulty</vt:lpstr>
      <vt:lpstr>Images of Difficulty</vt:lpstr>
      <vt:lpstr>Images of Difficulty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CSI4113</dc:title>
  <dc:creator>Aiden Bradwell</dc:creator>
  <cp:lastModifiedBy>Aiden Bradwell</cp:lastModifiedBy>
  <cp:revision>322</cp:revision>
  <dcterms:created xsi:type="dcterms:W3CDTF">2021-11-28T17:19:17Z</dcterms:created>
  <dcterms:modified xsi:type="dcterms:W3CDTF">2021-12-01T17:19:31Z</dcterms:modified>
</cp:coreProperties>
</file>